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8" r:id="rId4"/>
    <p:sldId id="269" r:id="rId5"/>
    <p:sldId id="276" r:id="rId6"/>
    <p:sldId id="277" r:id="rId7"/>
    <p:sldId id="273" r:id="rId8"/>
    <p:sldId id="264" r:id="rId9"/>
    <p:sldId id="271" r:id="rId10"/>
    <p:sldId id="272" r:id="rId11"/>
    <p:sldId id="274" r:id="rId12"/>
    <p:sldId id="278" r:id="rId13"/>
    <p:sldId id="275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F66F0A6-BFF3-435E-B5A2-CFEAE6092E9C}">
          <p14:sldIdLst>
            <p14:sldId id="256"/>
            <p14:sldId id="259"/>
            <p14:sldId id="268"/>
            <p14:sldId id="269"/>
            <p14:sldId id="276"/>
            <p14:sldId id="277"/>
            <p14:sldId id="273"/>
            <p14:sldId id="264"/>
            <p14:sldId id="271"/>
            <p14:sldId id="272"/>
            <p14:sldId id="274"/>
            <p14:sldId id="278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B7C9"/>
    <a:srgbClr val="6DC5C1"/>
    <a:srgbClr val="84A9AE"/>
    <a:srgbClr val="7BB1B7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Средний стиль 4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Средний стиль 4 -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05" autoAdjust="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7D42-0B2D-4F39-A2EB-C1D8AFCF398C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687CD-3F54-4367-9C83-6A2996A114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3993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7D42-0B2D-4F39-A2EB-C1D8AFCF398C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687CD-3F54-4367-9C83-6A2996A114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073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7D42-0B2D-4F39-A2EB-C1D8AFCF398C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687CD-3F54-4367-9C83-6A2996A114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72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7D42-0B2D-4F39-A2EB-C1D8AFCF398C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687CD-3F54-4367-9C83-6A2996A114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74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7D42-0B2D-4F39-A2EB-C1D8AFCF398C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687CD-3F54-4367-9C83-6A2996A114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91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7D42-0B2D-4F39-A2EB-C1D8AFCF398C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687CD-3F54-4367-9C83-6A2996A114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26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7D42-0B2D-4F39-A2EB-C1D8AFCF398C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687CD-3F54-4367-9C83-6A2996A114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519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7D42-0B2D-4F39-A2EB-C1D8AFCF398C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687CD-3F54-4367-9C83-6A2996A114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49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7D42-0B2D-4F39-A2EB-C1D8AFCF398C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687CD-3F54-4367-9C83-6A2996A114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210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7D42-0B2D-4F39-A2EB-C1D8AFCF398C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687CD-3F54-4367-9C83-6A2996A114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3764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7D42-0B2D-4F39-A2EB-C1D8AFCF398C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687CD-3F54-4367-9C83-6A2996A114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50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3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A7D42-0B2D-4F39-A2EB-C1D8AFCF398C}" type="datetimeFigureOut">
              <a:rPr lang="ru-RU" smtClean="0"/>
              <a:t>20.08.2021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687CD-3F54-4367-9C83-6A2996A114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13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3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jpeg"/><Relationship Id="rId10" Type="http://schemas.openxmlformats.org/officeDocument/2006/relationships/image" Target="../media/image56.jpe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5.jpe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jpe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5.jpe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43632" y="3789040"/>
            <a:ext cx="8600368" cy="101566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ru-RU" sz="60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OOO “ECG”</a:t>
            </a:r>
            <a:endParaRPr lang="ru-RU" altLang="ru-RU" sz="6000" b="1" dirty="0">
              <a:ln w="900" cmpd="sng">
                <a:solidFill>
                  <a:schemeClr val="bg1">
                    <a:alpha val="55000"/>
                  </a:schemeClr>
                </a:solidFill>
                <a:prstDash val="solid"/>
              </a:ln>
              <a:solidFill>
                <a:srgbClr val="92D050"/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83568" y="4885661"/>
            <a:ext cx="4283968" cy="30777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ru-RU" altLang="ru-RU" sz="14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ЭКО-МЕНЕДЖМЕНТ </a:t>
            </a:r>
            <a:r>
              <a:rPr lang="en-US" altLang="ru-RU" sz="14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&amp; </a:t>
            </a:r>
            <a:r>
              <a:rPr lang="ru-RU" altLang="ru-RU" sz="14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ТЕХНОЛОГИИ</a:t>
            </a: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816" y="404664"/>
            <a:ext cx="4193139" cy="76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756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X:\ОС для Заказчиков\2010-2018. Проекты\2016. Николь Пак\Учалы. Запуск 23.11-28.11.16\IMG_77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73" y="1383825"/>
            <a:ext cx="2141027" cy="2854703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sp>
        <p:nvSpPr>
          <p:cNvPr id="2" name="Прямоугольник 1"/>
          <p:cNvSpPr/>
          <p:nvPr/>
        </p:nvSpPr>
        <p:spPr>
          <a:xfrm>
            <a:off x="683568" y="116632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altLang="ru-RU" sz="24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ООО «Завод Николь-Пак» - 7200 м</a:t>
            </a:r>
            <a:r>
              <a:rPr lang="ru-RU" altLang="ru-RU" sz="2400" b="1" baseline="30000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3</a:t>
            </a:r>
            <a:r>
              <a:rPr lang="ru-RU" altLang="ru-RU" sz="24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/сутки</a:t>
            </a:r>
          </a:p>
        </p:txBody>
      </p:sp>
      <p:pic>
        <p:nvPicPr>
          <p:cNvPr id="3" name="Picture 4" descr="X:\ОС для Заказчиков\2010-2018. Проекты\2016. Николь Пак\Учалы. Запуск 23.11-28.11.16\IMG_76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5645"/>
            <a:ext cx="2430270" cy="3240360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6" name="Picture 3" descr="X:\ОС для Заказчиков\2010-2018. Проекты\2016. Николь Пак\Фото аэротенк 21.09.2016\IMG_706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504" y="772566"/>
            <a:ext cx="2400337" cy="3200450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7" name="Picture 7" descr="X:\ОС для Заказчиков\2010-2018. Проекты\2016. Николь Пак\Учалы. Запуск 23.11-28.11.16\IMG_81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600830"/>
            <a:ext cx="2866652" cy="214998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4" name="Picture 6" descr="X:\ОС для Заказчиков\2010-2018. Проекты\2016. Николь Пак\Учалы. Запуск 23.11-28.11.16\IMG_782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06405"/>
            <a:ext cx="2965474" cy="222410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3707904" y="4437112"/>
            <a:ext cx="5683709" cy="2656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1" tIns="45712" rIns="91421" bIns="45712"/>
          <a:lstStyle>
            <a:lvl1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9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7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5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7"/>
              </a:buBlip>
            </a:pPr>
            <a:r>
              <a:rPr lang="ru-RU" altLang="ru-RU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Реконструкция блока усреднения и биологической очистки – замена аэрационных элементов 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7"/>
              </a:buBlip>
            </a:pPr>
            <a:r>
              <a:rPr lang="ru-RU" altLang="ru-RU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Физико-химическая очистка – флотатор (</a:t>
            </a:r>
            <a:r>
              <a:rPr lang="en-US" altLang="ru-RU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TORO</a:t>
            </a:r>
            <a:r>
              <a:rPr lang="ru-RU" altLang="ru-RU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, Испания) + установка </a:t>
            </a:r>
            <a:r>
              <a:rPr lang="ru-RU" altLang="ru-RU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реагентных</a:t>
            </a:r>
            <a:r>
              <a:rPr lang="ru-RU" altLang="ru-RU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блоков и подбор реагентов</a:t>
            </a:r>
          </a:p>
        </p:txBody>
      </p:sp>
    </p:spTree>
    <p:extLst>
      <p:ext uri="{BB962C8B-B14F-4D97-AF65-F5344CB8AC3E}">
        <p14:creationId xmlns:p14="http://schemas.microsoft.com/office/powerpoint/2010/main" val="315193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Y:\shared_to\Дунаева\2020 черновики\фото от Светы\030520122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90488"/>
            <a:ext cx="4317243" cy="3237281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sp>
        <p:nvSpPr>
          <p:cNvPr id="2" name="Прямоугольник 1"/>
          <p:cNvSpPr/>
          <p:nvPr/>
        </p:nvSpPr>
        <p:spPr>
          <a:xfrm>
            <a:off x="683568" y="116632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altLang="ru-RU" sz="24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ООО «Тяжмаш» - 200 м</a:t>
            </a:r>
            <a:r>
              <a:rPr lang="ru-RU" altLang="ru-RU" sz="2400" b="1" baseline="30000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3</a:t>
            </a:r>
            <a:r>
              <a:rPr lang="ru-RU" altLang="ru-RU" sz="24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/сутки</a:t>
            </a:r>
          </a:p>
        </p:txBody>
      </p:sp>
      <p:pic>
        <p:nvPicPr>
          <p:cNvPr id="3" name="Picture 3" descr="X:\ОС для Заказчиков\2010-2018. Проекты\2011. Тяжмаш\фото Тяжмаш 02.09.11\DSC0366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274235"/>
            <a:ext cx="3240360" cy="2430271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4" name="Picture 4" descr="Y:\shared_to\Дунаева\2020 черновики\image-08-06-20-09-19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933056"/>
            <a:ext cx="3403136" cy="2552352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5" name="Picture 3" descr="Y:\shared_to\Дунаева\2020 черновики\image-08-06-20-09-1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718" y="4437112"/>
            <a:ext cx="3077227" cy="2183527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173997" y="764704"/>
            <a:ext cx="4324858" cy="194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1" tIns="45712" rIns="91421" bIns="45712"/>
          <a:lstStyle>
            <a:lvl1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9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7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5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</a:pPr>
            <a:r>
              <a:rPr lang="ru-RU" altLang="ru-RU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Комплекс очистки сточных вод гальванического производства и блок обезвоживания шлама: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6"/>
              </a:buBlip>
            </a:pPr>
            <a:r>
              <a:rPr lang="ru-RU" altLang="ru-RU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Очистка стоков с использованием реагентов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6"/>
              </a:buBlip>
            </a:pPr>
            <a:r>
              <a:rPr lang="ru-RU" altLang="ru-RU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Полное удаление шестивалентного хрома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6"/>
              </a:buBlip>
            </a:pPr>
            <a:r>
              <a:rPr lang="ru-RU" altLang="ru-RU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Обезвоживание осадка на центрифуге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6"/>
              </a:buBlip>
            </a:pPr>
            <a:endParaRPr lang="ru-RU" altLang="ru-RU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6"/>
              </a:buBlip>
            </a:pPr>
            <a:endParaRPr lang="ru-RU" altLang="ru-RU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49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530055" y="483858"/>
            <a:ext cx="6256337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ru-RU" sz="3600" b="1" dirty="0">
                <a:solidFill>
                  <a:srgbClr val="009973"/>
                </a:solidFill>
                <a:latin typeface="Verdana" pitchFamily="34" charset="0"/>
              </a:rPr>
              <a:t>Наши партнеры</a:t>
            </a:r>
          </a:p>
          <a:p>
            <a:pPr algn="ctr" eaLnBrk="1" hangingPunct="1">
              <a:buClrTx/>
              <a:buFontTx/>
              <a:buNone/>
            </a:pPr>
            <a:endParaRPr lang="ru-RU" sz="3600" dirty="0">
              <a:solidFill>
                <a:srgbClr val="009973"/>
              </a:solidFill>
              <a:latin typeface="Verdana" pitchFamily="34" charset="0"/>
            </a:endParaRP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213353"/>
              </p:ext>
            </p:extLst>
          </p:nvPr>
        </p:nvGraphicFramePr>
        <p:xfrm>
          <a:off x="959225" y="1700808"/>
          <a:ext cx="2808288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3" imgW="1847619" imgH="494976" progId="">
                  <p:embed/>
                </p:oleObj>
              </mc:Choice>
              <mc:Fallback>
                <p:oleObj r:id="rId3" imgW="1847619" imgH="49497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9225" y="1700808"/>
                        <a:ext cx="2808288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029" y="2790281"/>
            <a:ext cx="2951162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658" y="2837955"/>
            <a:ext cx="3256371" cy="856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58" y="4517875"/>
            <a:ext cx="21478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58" y="3032993"/>
            <a:ext cx="2147887" cy="1228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05" y="4401121"/>
            <a:ext cx="2275529" cy="113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114" y="1556792"/>
            <a:ext cx="3240087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569" y="3975589"/>
            <a:ext cx="2478063" cy="512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783" y="4710362"/>
            <a:ext cx="3087687" cy="129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21920"/>
            <a:ext cx="1439863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" y="1268760"/>
            <a:ext cx="9144000" cy="11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5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62467"/>
            <a:ext cx="7505388" cy="381568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95536" y="548680"/>
            <a:ext cx="8600368" cy="76944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altLang="ru-RU" sz="44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Благодарим за внимание!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-445820" y="2132856"/>
            <a:ext cx="10134600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1" tIns="45712" rIns="91421" bIns="45712"/>
          <a:lstStyle>
            <a:lvl1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3825" algn="l"/>
                <a:tab pos="627063" algn="l"/>
                <a:tab pos="1130300" algn="l"/>
                <a:tab pos="1633538" algn="l"/>
                <a:tab pos="2136775" algn="l"/>
                <a:tab pos="2640013" algn="l"/>
                <a:tab pos="3143250" algn="l"/>
                <a:tab pos="3646488" algn="l"/>
                <a:tab pos="4149725" algn="l"/>
                <a:tab pos="4652963" algn="l"/>
                <a:tab pos="5156200" algn="l"/>
                <a:tab pos="5659438" algn="l"/>
                <a:tab pos="6162675" algn="l"/>
                <a:tab pos="6665913" algn="l"/>
                <a:tab pos="7169150" algn="l"/>
                <a:tab pos="7672388" algn="l"/>
                <a:tab pos="8175625" algn="l"/>
                <a:tab pos="8678863" algn="l"/>
                <a:tab pos="9182100" algn="l"/>
                <a:tab pos="9685338" algn="l"/>
                <a:tab pos="10134600" algn="l"/>
              </a:tabLst>
              <a:defRPr sz="19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3825" algn="l"/>
                <a:tab pos="627063" algn="l"/>
                <a:tab pos="1130300" algn="l"/>
                <a:tab pos="1633538" algn="l"/>
                <a:tab pos="2136775" algn="l"/>
                <a:tab pos="2640013" algn="l"/>
                <a:tab pos="3143250" algn="l"/>
                <a:tab pos="3646488" algn="l"/>
                <a:tab pos="4149725" algn="l"/>
                <a:tab pos="4652963" algn="l"/>
                <a:tab pos="5156200" algn="l"/>
                <a:tab pos="5659438" algn="l"/>
                <a:tab pos="6162675" algn="l"/>
                <a:tab pos="6665913" algn="l"/>
                <a:tab pos="7169150" algn="l"/>
                <a:tab pos="7672388" algn="l"/>
                <a:tab pos="8175625" algn="l"/>
                <a:tab pos="8678863" algn="l"/>
                <a:tab pos="9182100" algn="l"/>
                <a:tab pos="9685338" algn="l"/>
                <a:tab pos="10134600" algn="l"/>
              </a:tabLst>
              <a:defRPr sz="17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3825" algn="l"/>
                <a:tab pos="627063" algn="l"/>
                <a:tab pos="1130300" algn="l"/>
                <a:tab pos="1633538" algn="l"/>
                <a:tab pos="2136775" algn="l"/>
                <a:tab pos="2640013" algn="l"/>
                <a:tab pos="3143250" algn="l"/>
                <a:tab pos="3646488" algn="l"/>
                <a:tab pos="4149725" algn="l"/>
                <a:tab pos="4652963" algn="l"/>
                <a:tab pos="5156200" algn="l"/>
                <a:tab pos="5659438" algn="l"/>
                <a:tab pos="6162675" algn="l"/>
                <a:tab pos="6665913" algn="l"/>
                <a:tab pos="7169150" algn="l"/>
                <a:tab pos="7672388" algn="l"/>
                <a:tab pos="8175625" algn="l"/>
                <a:tab pos="8678863" algn="l"/>
                <a:tab pos="9182100" algn="l"/>
                <a:tab pos="9685338" algn="l"/>
                <a:tab pos="10134600" algn="l"/>
              </a:tabLst>
              <a:defRPr sz="15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3825" algn="l"/>
                <a:tab pos="627063" algn="l"/>
                <a:tab pos="1130300" algn="l"/>
                <a:tab pos="1633538" algn="l"/>
                <a:tab pos="2136775" algn="l"/>
                <a:tab pos="2640013" algn="l"/>
                <a:tab pos="3143250" algn="l"/>
                <a:tab pos="3646488" algn="l"/>
                <a:tab pos="4149725" algn="l"/>
                <a:tab pos="4652963" algn="l"/>
                <a:tab pos="5156200" algn="l"/>
                <a:tab pos="5659438" algn="l"/>
                <a:tab pos="6162675" algn="l"/>
                <a:tab pos="6665913" algn="l"/>
                <a:tab pos="7169150" algn="l"/>
                <a:tab pos="7672388" algn="l"/>
                <a:tab pos="8175625" algn="l"/>
                <a:tab pos="8678863" algn="l"/>
                <a:tab pos="9182100" algn="l"/>
                <a:tab pos="9685338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3825" algn="l"/>
                <a:tab pos="627063" algn="l"/>
                <a:tab pos="1130300" algn="l"/>
                <a:tab pos="1633538" algn="l"/>
                <a:tab pos="2136775" algn="l"/>
                <a:tab pos="2640013" algn="l"/>
                <a:tab pos="3143250" algn="l"/>
                <a:tab pos="3646488" algn="l"/>
                <a:tab pos="4149725" algn="l"/>
                <a:tab pos="4652963" algn="l"/>
                <a:tab pos="5156200" algn="l"/>
                <a:tab pos="5659438" algn="l"/>
                <a:tab pos="6162675" algn="l"/>
                <a:tab pos="6665913" algn="l"/>
                <a:tab pos="7169150" algn="l"/>
                <a:tab pos="7672388" algn="l"/>
                <a:tab pos="8175625" algn="l"/>
                <a:tab pos="8678863" algn="l"/>
                <a:tab pos="9182100" algn="l"/>
                <a:tab pos="9685338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3825" algn="l"/>
                <a:tab pos="627063" algn="l"/>
                <a:tab pos="1130300" algn="l"/>
                <a:tab pos="1633538" algn="l"/>
                <a:tab pos="2136775" algn="l"/>
                <a:tab pos="2640013" algn="l"/>
                <a:tab pos="3143250" algn="l"/>
                <a:tab pos="3646488" algn="l"/>
                <a:tab pos="4149725" algn="l"/>
                <a:tab pos="4652963" algn="l"/>
                <a:tab pos="5156200" algn="l"/>
                <a:tab pos="5659438" algn="l"/>
                <a:tab pos="6162675" algn="l"/>
                <a:tab pos="6665913" algn="l"/>
                <a:tab pos="7169150" algn="l"/>
                <a:tab pos="7672388" algn="l"/>
                <a:tab pos="8175625" algn="l"/>
                <a:tab pos="8678863" algn="l"/>
                <a:tab pos="9182100" algn="l"/>
                <a:tab pos="9685338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3825" algn="l"/>
                <a:tab pos="627063" algn="l"/>
                <a:tab pos="1130300" algn="l"/>
                <a:tab pos="1633538" algn="l"/>
                <a:tab pos="2136775" algn="l"/>
                <a:tab pos="2640013" algn="l"/>
                <a:tab pos="3143250" algn="l"/>
                <a:tab pos="3646488" algn="l"/>
                <a:tab pos="4149725" algn="l"/>
                <a:tab pos="4652963" algn="l"/>
                <a:tab pos="5156200" algn="l"/>
                <a:tab pos="5659438" algn="l"/>
                <a:tab pos="6162675" algn="l"/>
                <a:tab pos="6665913" algn="l"/>
                <a:tab pos="7169150" algn="l"/>
                <a:tab pos="7672388" algn="l"/>
                <a:tab pos="8175625" algn="l"/>
                <a:tab pos="8678863" algn="l"/>
                <a:tab pos="9182100" algn="l"/>
                <a:tab pos="9685338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3825" algn="l"/>
                <a:tab pos="627063" algn="l"/>
                <a:tab pos="1130300" algn="l"/>
                <a:tab pos="1633538" algn="l"/>
                <a:tab pos="2136775" algn="l"/>
                <a:tab pos="2640013" algn="l"/>
                <a:tab pos="3143250" algn="l"/>
                <a:tab pos="3646488" algn="l"/>
                <a:tab pos="4149725" algn="l"/>
                <a:tab pos="4652963" algn="l"/>
                <a:tab pos="5156200" algn="l"/>
                <a:tab pos="5659438" algn="l"/>
                <a:tab pos="6162675" algn="l"/>
                <a:tab pos="6665913" algn="l"/>
                <a:tab pos="7169150" algn="l"/>
                <a:tab pos="7672388" algn="l"/>
                <a:tab pos="8175625" algn="l"/>
                <a:tab pos="8678863" algn="l"/>
                <a:tab pos="9182100" algn="l"/>
                <a:tab pos="9685338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3825" algn="l"/>
                <a:tab pos="627063" algn="l"/>
                <a:tab pos="1130300" algn="l"/>
                <a:tab pos="1633538" algn="l"/>
                <a:tab pos="2136775" algn="l"/>
                <a:tab pos="2640013" algn="l"/>
                <a:tab pos="3143250" algn="l"/>
                <a:tab pos="3646488" algn="l"/>
                <a:tab pos="4149725" algn="l"/>
                <a:tab pos="4652963" algn="l"/>
                <a:tab pos="5156200" algn="l"/>
                <a:tab pos="5659438" algn="l"/>
                <a:tab pos="6162675" algn="l"/>
                <a:tab pos="6665913" algn="l"/>
                <a:tab pos="7169150" algn="l"/>
                <a:tab pos="7672388" algn="l"/>
                <a:tab pos="8175625" algn="l"/>
                <a:tab pos="8678863" algn="l"/>
                <a:tab pos="9182100" algn="l"/>
                <a:tab pos="9685338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ClrTx/>
              <a:buSzPct val="80000"/>
              <a:buFontTx/>
              <a:buNone/>
            </a:pPr>
            <a:endParaRPr lang="en-US" altLang="ru-RU" sz="170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algn="ctr" eaLnBrk="1" hangingPunct="1">
              <a:lnSpc>
                <a:spcPct val="80000"/>
              </a:lnSpc>
              <a:buClrTx/>
              <a:buSzPct val="80000"/>
              <a:buFontTx/>
              <a:buNone/>
            </a:pPr>
            <a:r>
              <a:rPr lang="en-US" altLang="ru-RU" sz="28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+</a:t>
            </a:r>
            <a:r>
              <a:rPr lang="ru-RU" altLang="ru-RU" sz="28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ru-RU" sz="28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(99871) 256</a:t>
            </a:r>
            <a:r>
              <a:rPr lang="ru-RU" altLang="ru-RU" sz="28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en-US" altLang="ru-RU" sz="28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26</a:t>
            </a:r>
            <a:r>
              <a:rPr lang="ru-RU" altLang="ru-RU" sz="28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en-US" altLang="ru-RU" sz="28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00</a:t>
            </a:r>
            <a:endParaRPr lang="ru-RU" altLang="ru-RU" sz="280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algn="ctr" eaLnBrk="1" hangingPunct="1">
              <a:lnSpc>
                <a:spcPct val="80000"/>
              </a:lnSpc>
              <a:buClrTx/>
              <a:buSzPct val="80000"/>
              <a:buFontTx/>
              <a:buNone/>
            </a:pPr>
            <a:r>
              <a:rPr lang="ru-RU" altLang="ru-RU" sz="28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+(99899) 823-30-33</a:t>
            </a:r>
            <a:endParaRPr lang="en-US" altLang="ru-RU" sz="280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ct val="80000"/>
              </a:lnSpc>
              <a:buClrTx/>
              <a:buSzPct val="80000"/>
            </a:pPr>
            <a:r>
              <a:rPr lang="en-US" altLang="ru-RU" sz="28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www.ecogroup.uz</a:t>
            </a:r>
          </a:p>
          <a:p>
            <a:pPr algn="ctr">
              <a:lnSpc>
                <a:spcPct val="80000"/>
              </a:lnSpc>
              <a:buClrTx/>
              <a:buSzPct val="80000"/>
            </a:pPr>
            <a:r>
              <a:rPr lang="en-US" altLang="ru-RU" sz="28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ecgtashkent@gmail.com</a:t>
            </a:r>
            <a:endParaRPr lang="ru-RU" altLang="ru-RU" sz="280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ct val="80000"/>
              </a:lnSpc>
              <a:buClrTx/>
              <a:buSzPct val="80000"/>
            </a:pPr>
            <a:r>
              <a:rPr lang="en-US" altLang="ru-RU" sz="28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info@ecogroup.uz</a:t>
            </a:r>
          </a:p>
          <a:p>
            <a:pPr algn="ctr" eaLnBrk="1" hangingPunct="1">
              <a:lnSpc>
                <a:spcPct val="80000"/>
              </a:lnSpc>
              <a:buClrTx/>
              <a:buSzPct val="80000"/>
              <a:buFontTx/>
              <a:buNone/>
            </a:pPr>
            <a:endParaRPr lang="ru-RU" altLang="ru-RU" sz="280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algn="ctr" eaLnBrk="1" hangingPunct="1">
              <a:lnSpc>
                <a:spcPct val="80000"/>
              </a:lnSpc>
              <a:buClrTx/>
              <a:buSzPct val="80000"/>
              <a:buFontTx/>
              <a:buNone/>
            </a:pPr>
            <a:r>
              <a:rPr lang="ru-RU" altLang="ru-RU" sz="17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г. ТАШКЕНТ, МИРАБАДСКИЙ РАЙОН, </a:t>
            </a:r>
          </a:p>
          <a:p>
            <a:pPr algn="ctr" eaLnBrk="1" hangingPunct="1">
              <a:lnSpc>
                <a:spcPct val="80000"/>
              </a:lnSpc>
              <a:buClrTx/>
              <a:buSzPct val="80000"/>
              <a:buFontTx/>
              <a:buNone/>
            </a:pPr>
            <a:r>
              <a:rPr lang="ru-RU" altLang="ru-RU" sz="17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ул. ШАХРИСАБЗ, 36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" y="1412776"/>
            <a:ext cx="9144000" cy="117603"/>
          </a:xfrm>
          <a:prstGeom prst="rect">
            <a:avLst/>
          </a:prstGeom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041" y="218554"/>
            <a:ext cx="143986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98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63096" y="1556792"/>
            <a:ext cx="6750496" cy="4437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1" tIns="45712" rIns="91421" bIns="45712"/>
          <a:lstStyle>
            <a:lvl1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3825" algn="l"/>
                <a:tab pos="627063" algn="l"/>
                <a:tab pos="1130300" algn="l"/>
                <a:tab pos="1633538" algn="l"/>
                <a:tab pos="2136775" algn="l"/>
                <a:tab pos="2640013" algn="l"/>
                <a:tab pos="3143250" algn="l"/>
                <a:tab pos="3646488" algn="l"/>
                <a:tab pos="4149725" algn="l"/>
                <a:tab pos="4652963" algn="l"/>
                <a:tab pos="5156200" algn="l"/>
                <a:tab pos="5659438" algn="l"/>
                <a:tab pos="6162675" algn="l"/>
                <a:tab pos="6665913" algn="l"/>
                <a:tab pos="7169150" algn="l"/>
                <a:tab pos="7672388" algn="l"/>
                <a:tab pos="8175625" algn="l"/>
                <a:tab pos="8678863" algn="l"/>
                <a:tab pos="9182100" algn="l"/>
                <a:tab pos="9685338" algn="l"/>
              </a:tabLst>
              <a:defRPr sz="19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3825" algn="l"/>
                <a:tab pos="627063" algn="l"/>
                <a:tab pos="1130300" algn="l"/>
                <a:tab pos="1633538" algn="l"/>
                <a:tab pos="2136775" algn="l"/>
                <a:tab pos="2640013" algn="l"/>
                <a:tab pos="3143250" algn="l"/>
                <a:tab pos="3646488" algn="l"/>
                <a:tab pos="4149725" algn="l"/>
                <a:tab pos="4652963" algn="l"/>
                <a:tab pos="5156200" algn="l"/>
                <a:tab pos="5659438" algn="l"/>
                <a:tab pos="6162675" algn="l"/>
                <a:tab pos="6665913" algn="l"/>
                <a:tab pos="7169150" algn="l"/>
                <a:tab pos="7672388" algn="l"/>
                <a:tab pos="8175625" algn="l"/>
                <a:tab pos="8678863" algn="l"/>
                <a:tab pos="9182100" algn="l"/>
                <a:tab pos="9685338" algn="l"/>
              </a:tabLst>
              <a:defRPr sz="17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3825" algn="l"/>
                <a:tab pos="627063" algn="l"/>
                <a:tab pos="1130300" algn="l"/>
                <a:tab pos="1633538" algn="l"/>
                <a:tab pos="2136775" algn="l"/>
                <a:tab pos="2640013" algn="l"/>
                <a:tab pos="3143250" algn="l"/>
                <a:tab pos="3646488" algn="l"/>
                <a:tab pos="4149725" algn="l"/>
                <a:tab pos="4652963" algn="l"/>
                <a:tab pos="5156200" algn="l"/>
                <a:tab pos="5659438" algn="l"/>
                <a:tab pos="6162675" algn="l"/>
                <a:tab pos="6665913" algn="l"/>
                <a:tab pos="7169150" algn="l"/>
                <a:tab pos="7672388" algn="l"/>
                <a:tab pos="8175625" algn="l"/>
                <a:tab pos="8678863" algn="l"/>
                <a:tab pos="9182100" algn="l"/>
                <a:tab pos="9685338" algn="l"/>
              </a:tabLst>
              <a:defRPr sz="15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3825" algn="l"/>
                <a:tab pos="627063" algn="l"/>
                <a:tab pos="1130300" algn="l"/>
                <a:tab pos="1633538" algn="l"/>
                <a:tab pos="2136775" algn="l"/>
                <a:tab pos="2640013" algn="l"/>
                <a:tab pos="3143250" algn="l"/>
                <a:tab pos="3646488" algn="l"/>
                <a:tab pos="4149725" algn="l"/>
                <a:tab pos="4652963" algn="l"/>
                <a:tab pos="5156200" algn="l"/>
                <a:tab pos="5659438" algn="l"/>
                <a:tab pos="6162675" algn="l"/>
                <a:tab pos="6665913" algn="l"/>
                <a:tab pos="7169150" algn="l"/>
                <a:tab pos="7672388" algn="l"/>
                <a:tab pos="8175625" algn="l"/>
                <a:tab pos="8678863" algn="l"/>
                <a:tab pos="9182100" algn="l"/>
                <a:tab pos="9685338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3825" algn="l"/>
                <a:tab pos="627063" algn="l"/>
                <a:tab pos="1130300" algn="l"/>
                <a:tab pos="1633538" algn="l"/>
                <a:tab pos="2136775" algn="l"/>
                <a:tab pos="2640013" algn="l"/>
                <a:tab pos="3143250" algn="l"/>
                <a:tab pos="3646488" algn="l"/>
                <a:tab pos="4149725" algn="l"/>
                <a:tab pos="4652963" algn="l"/>
                <a:tab pos="5156200" algn="l"/>
                <a:tab pos="5659438" algn="l"/>
                <a:tab pos="6162675" algn="l"/>
                <a:tab pos="6665913" algn="l"/>
                <a:tab pos="7169150" algn="l"/>
                <a:tab pos="7672388" algn="l"/>
                <a:tab pos="8175625" algn="l"/>
                <a:tab pos="8678863" algn="l"/>
                <a:tab pos="9182100" algn="l"/>
                <a:tab pos="9685338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3825" algn="l"/>
                <a:tab pos="627063" algn="l"/>
                <a:tab pos="1130300" algn="l"/>
                <a:tab pos="1633538" algn="l"/>
                <a:tab pos="2136775" algn="l"/>
                <a:tab pos="2640013" algn="l"/>
                <a:tab pos="3143250" algn="l"/>
                <a:tab pos="3646488" algn="l"/>
                <a:tab pos="4149725" algn="l"/>
                <a:tab pos="4652963" algn="l"/>
                <a:tab pos="5156200" algn="l"/>
                <a:tab pos="5659438" algn="l"/>
                <a:tab pos="6162675" algn="l"/>
                <a:tab pos="6665913" algn="l"/>
                <a:tab pos="7169150" algn="l"/>
                <a:tab pos="7672388" algn="l"/>
                <a:tab pos="8175625" algn="l"/>
                <a:tab pos="8678863" algn="l"/>
                <a:tab pos="9182100" algn="l"/>
                <a:tab pos="9685338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3825" algn="l"/>
                <a:tab pos="627063" algn="l"/>
                <a:tab pos="1130300" algn="l"/>
                <a:tab pos="1633538" algn="l"/>
                <a:tab pos="2136775" algn="l"/>
                <a:tab pos="2640013" algn="l"/>
                <a:tab pos="3143250" algn="l"/>
                <a:tab pos="3646488" algn="l"/>
                <a:tab pos="4149725" algn="l"/>
                <a:tab pos="4652963" algn="l"/>
                <a:tab pos="5156200" algn="l"/>
                <a:tab pos="5659438" algn="l"/>
                <a:tab pos="6162675" algn="l"/>
                <a:tab pos="6665913" algn="l"/>
                <a:tab pos="7169150" algn="l"/>
                <a:tab pos="7672388" algn="l"/>
                <a:tab pos="8175625" algn="l"/>
                <a:tab pos="8678863" algn="l"/>
                <a:tab pos="9182100" algn="l"/>
                <a:tab pos="9685338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3825" algn="l"/>
                <a:tab pos="627063" algn="l"/>
                <a:tab pos="1130300" algn="l"/>
                <a:tab pos="1633538" algn="l"/>
                <a:tab pos="2136775" algn="l"/>
                <a:tab pos="2640013" algn="l"/>
                <a:tab pos="3143250" algn="l"/>
                <a:tab pos="3646488" algn="l"/>
                <a:tab pos="4149725" algn="l"/>
                <a:tab pos="4652963" algn="l"/>
                <a:tab pos="5156200" algn="l"/>
                <a:tab pos="5659438" algn="l"/>
                <a:tab pos="6162675" algn="l"/>
                <a:tab pos="6665913" algn="l"/>
                <a:tab pos="7169150" algn="l"/>
                <a:tab pos="7672388" algn="l"/>
                <a:tab pos="8175625" algn="l"/>
                <a:tab pos="8678863" algn="l"/>
                <a:tab pos="9182100" algn="l"/>
                <a:tab pos="9685338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3825" algn="l"/>
                <a:tab pos="627063" algn="l"/>
                <a:tab pos="1130300" algn="l"/>
                <a:tab pos="1633538" algn="l"/>
                <a:tab pos="2136775" algn="l"/>
                <a:tab pos="2640013" algn="l"/>
                <a:tab pos="3143250" algn="l"/>
                <a:tab pos="3646488" algn="l"/>
                <a:tab pos="4149725" algn="l"/>
                <a:tab pos="4652963" algn="l"/>
                <a:tab pos="5156200" algn="l"/>
                <a:tab pos="5659438" algn="l"/>
                <a:tab pos="6162675" algn="l"/>
                <a:tab pos="6665913" algn="l"/>
                <a:tab pos="7169150" algn="l"/>
                <a:tab pos="7672388" algn="l"/>
                <a:tab pos="8175625" algn="l"/>
                <a:tab pos="8678863" algn="l"/>
                <a:tab pos="9182100" algn="l"/>
                <a:tab pos="9685338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marL="342900" indent="-342900">
              <a:lnSpc>
                <a:spcPct val="90000"/>
              </a:lnSpc>
              <a:buClr>
                <a:schemeClr val="tx1"/>
              </a:buClr>
              <a:buBlip>
                <a:blip r:embed="rId2"/>
              </a:buBlip>
            </a:pPr>
            <a:r>
              <a:rPr lang="ru-RU" altLang="ru-RU" sz="2200" dirty="0">
                <a:solidFill>
                  <a:schemeClr val="tx1"/>
                </a:solidFill>
                <a:latin typeface="Century Gothic" panose="020B0502020202020204" pitchFamily="34" charset="0"/>
              </a:rPr>
              <a:t>5 лет на рынке Узбекистана и 18 лет на рынке стран СНГ водных технологий</a:t>
            </a:r>
          </a:p>
          <a:p>
            <a:pPr marL="342900" indent="-342900" eaLnBrk="1" hangingPunct="1">
              <a:lnSpc>
                <a:spcPct val="90000"/>
              </a:lnSpc>
              <a:buClr>
                <a:schemeClr val="tx1"/>
              </a:buClr>
              <a:buBlip>
                <a:blip r:embed="rId2"/>
              </a:buBlip>
            </a:pPr>
            <a:r>
              <a:rPr lang="ru-RU" altLang="ru-RU" sz="2200" dirty="0">
                <a:solidFill>
                  <a:schemeClr val="tx1"/>
                </a:solidFill>
                <a:latin typeface="Century Gothic" panose="020B0502020202020204" pitchFamily="34" charset="0"/>
              </a:rPr>
              <a:t>Собственное производство</a:t>
            </a:r>
          </a:p>
          <a:p>
            <a:pPr marL="342900" indent="-342900" eaLnBrk="1" hangingPunct="1">
              <a:lnSpc>
                <a:spcPct val="90000"/>
              </a:lnSpc>
              <a:buClr>
                <a:schemeClr val="tx1"/>
              </a:buClr>
              <a:buBlip>
                <a:blip r:embed="rId2"/>
              </a:buBlip>
            </a:pPr>
            <a:r>
              <a:rPr lang="ru-RU" altLang="ru-RU" sz="2200" dirty="0">
                <a:solidFill>
                  <a:schemeClr val="tx1"/>
                </a:solidFill>
                <a:latin typeface="Century Gothic" panose="020B0502020202020204" pitchFamily="34" charset="0"/>
              </a:rPr>
              <a:t>Проектирование</a:t>
            </a:r>
          </a:p>
          <a:p>
            <a:pPr marL="342900" indent="-342900" eaLnBrk="1" hangingPunct="1">
              <a:lnSpc>
                <a:spcPct val="90000"/>
              </a:lnSpc>
              <a:buClr>
                <a:schemeClr val="tx1"/>
              </a:buClr>
              <a:buBlip>
                <a:blip r:embed="rId2"/>
              </a:buBlip>
            </a:pPr>
            <a:r>
              <a:rPr lang="ru-RU" altLang="ru-RU" sz="2200" dirty="0">
                <a:solidFill>
                  <a:schemeClr val="tx1"/>
                </a:solidFill>
                <a:latin typeface="Century Gothic" panose="020B0502020202020204" pitchFamily="34" charset="0"/>
              </a:rPr>
              <a:t>Монтаж, пусконаладочные работы</a:t>
            </a:r>
          </a:p>
          <a:p>
            <a:pPr marL="342900" indent="-342900" eaLnBrk="1" hangingPunct="1">
              <a:lnSpc>
                <a:spcPct val="90000"/>
              </a:lnSpc>
              <a:buClr>
                <a:schemeClr val="tx1"/>
              </a:buClr>
              <a:buBlip>
                <a:blip r:embed="rId2"/>
              </a:buBlip>
            </a:pPr>
            <a:r>
              <a:rPr lang="ru-RU" altLang="ru-RU" sz="2200" dirty="0">
                <a:solidFill>
                  <a:schemeClr val="tx1"/>
                </a:solidFill>
                <a:latin typeface="Century Gothic" panose="020B0502020202020204" pitchFamily="34" charset="0"/>
              </a:rPr>
              <a:t>Более 25 объектов в Республике Узбекистан и более 350 объектов на рынке стран СНГ.</a:t>
            </a:r>
          </a:p>
          <a:p>
            <a:pPr marL="342900" indent="-342900" eaLnBrk="1" hangingPunct="1">
              <a:lnSpc>
                <a:spcPct val="90000"/>
              </a:lnSpc>
              <a:buClr>
                <a:schemeClr val="tx1"/>
              </a:buClr>
              <a:buBlip>
                <a:blip r:embed="rId2"/>
              </a:buBlip>
            </a:pPr>
            <a:r>
              <a:rPr lang="ru-RU" altLang="ru-RU" sz="2200" dirty="0">
                <a:solidFill>
                  <a:schemeClr val="tx1"/>
                </a:solidFill>
                <a:latin typeface="Century Gothic" panose="020B0502020202020204" pitchFamily="34" charset="0"/>
              </a:rPr>
              <a:t>Министерство жилищно-коммунального обслуживания Республики Узбекистан</a:t>
            </a:r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buBlip>
                <a:blip r:embed="rId2"/>
              </a:buBlip>
            </a:pPr>
            <a:r>
              <a:rPr lang="ru-RU" altLang="ru-RU" sz="22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Кишлок</a:t>
            </a:r>
            <a:r>
              <a:rPr lang="ru-RU" altLang="ru-RU" sz="22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22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Курилиш</a:t>
            </a:r>
            <a:r>
              <a:rPr lang="ru-RU" altLang="ru-RU" sz="2200" dirty="0">
                <a:solidFill>
                  <a:schemeClr val="tx1"/>
                </a:solidFill>
                <a:latin typeface="Century Gothic" panose="020B0502020202020204" pitchFamily="34" charset="0"/>
              </a:rPr>
              <a:t> Инвест (проекты Исламского банка Развития)</a:t>
            </a:r>
          </a:p>
          <a:p>
            <a:pPr marL="342900" indent="-342900" eaLnBrk="1" hangingPunct="1">
              <a:lnSpc>
                <a:spcPct val="90000"/>
              </a:lnSpc>
              <a:buClr>
                <a:schemeClr val="tx1"/>
              </a:buClr>
              <a:buBlip>
                <a:blip r:embed="rId2"/>
              </a:buBlip>
            </a:pPr>
            <a:r>
              <a:rPr lang="ru-RU" altLang="ru-RU" sz="2200" dirty="0">
                <a:solidFill>
                  <a:schemeClr val="tx1"/>
                </a:solidFill>
                <a:latin typeface="Century Gothic" panose="020B0502020202020204" pitchFamily="34" charset="0"/>
              </a:rPr>
              <a:t>Промышленные предприятия</a:t>
            </a:r>
          </a:p>
          <a:p>
            <a:pPr eaLnBrk="1" hangingPunct="1">
              <a:lnSpc>
                <a:spcPct val="90000"/>
              </a:lnSpc>
              <a:buClr>
                <a:srgbClr val="5FCBEF"/>
              </a:buClr>
              <a:buSzPct val="80000"/>
              <a:buFont typeface="Wingdings 3" panose="05040102010807070707" pitchFamily="18" charset="2"/>
              <a:buNone/>
            </a:pPr>
            <a:endParaRPr lang="ru-RU" altLang="ru-RU" dirty="0">
              <a:solidFill>
                <a:srgbClr val="00206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64" r="41764" b="8163"/>
          <a:stretch/>
        </p:blipFill>
        <p:spPr>
          <a:xfrm>
            <a:off x="-3850908" y="1160760"/>
            <a:ext cx="9144000" cy="1080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21092" y="295488"/>
            <a:ext cx="84229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ru-RU" altLang="ru-RU" b="1" dirty="0">
                <a:ln w="900" cmpd="sng">
                  <a:solidFill>
                    <a:schemeClr val="accent5">
                      <a:lumMod val="75000"/>
                      <a:alpha val="55000"/>
                    </a:schemeClr>
                  </a:solidFill>
                  <a:prstDash val="solid"/>
                </a:ln>
                <a:solidFill>
                  <a:srgbClr val="84A9AE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Проектирование, Производство, Строительство </a:t>
            </a:r>
          </a:p>
          <a:p>
            <a:pPr>
              <a:spcBef>
                <a:spcPct val="0"/>
              </a:spcBef>
            </a:pPr>
            <a:r>
              <a:rPr lang="ru-RU" altLang="ru-RU" b="1" dirty="0">
                <a:ln w="900" cmpd="sng">
                  <a:solidFill>
                    <a:schemeClr val="accent5">
                      <a:lumMod val="75000"/>
                      <a:alpha val="55000"/>
                    </a:schemeClr>
                  </a:solidFill>
                  <a:prstDash val="solid"/>
                </a:ln>
                <a:solidFill>
                  <a:srgbClr val="84A9AE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                Очистных сооружений, Канализационных насосных станций</a:t>
            </a:r>
          </a:p>
          <a:p>
            <a:pPr>
              <a:spcBef>
                <a:spcPct val="0"/>
              </a:spcBef>
            </a:pPr>
            <a:endParaRPr lang="ru-RU" altLang="ru-RU" b="1" dirty="0">
              <a:ln w="900" cmpd="sng">
                <a:solidFill>
                  <a:schemeClr val="accent5">
                    <a:lumMod val="75000"/>
                    <a:alpha val="55000"/>
                  </a:schemeClr>
                </a:solidFill>
                <a:prstDash val="solid"/>
              </a:ln>
              <a:solidFill>
                <a:srgbClr val="84A9AE"/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Century Gothic" panose="020B0502020202020204" pitchFamily="34" charset="0"/>
            </a:endParaRPr>
          </a:p>
          <a:p>
            <a:pPr>
              <a:spcBef>
                <a:spcPct val="0"/>
              </a:spcBef>
            </a:pPr>
            <a:r>
              <a:rPr lang="ru-RU" altLang="ru-RU" b="1" dirty="0">
                <a:ln w="900" cmpd="sng">
                  <a:solidFill>
                    <a:schemeClr val="accent5">
                      <a:lumMod val="75000"/>
                      <a:alpha val="55000"/>
                    </a:schemeClr>
                  </a:solidFill>
                  <a:prstDash val="solid"/>
                </a:ln>
                <a:solidFill>
                  <a:srgbClr val="84A9AE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                                                                                        </a:t>
            </a:r>
          </a:p>
          <a:p>
            <a:pPr>
              <a:spcBef>
                <a:spcPct val="0"/>
              </a:spcBef>
            </a:pPr>
            <a:r>
              <a:rPr lang="ru-RU" altLang="ru-RU" b="1" dirty="0">
                <a:ln w="900" cmpd="sng">
                  <a:solidFill>
                    <a:schemeClr val="accent5">
                      <a:lumMod val="75000"/>
                      <a:alpha val="55000"/>
                    </a:schemeClr>
                  </a:solidFill>
                  <a:prstDash val="solid"/>
                </a:ln>
                <a:solidFill>
                  <a:srgbClr val="84A9AE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          </a:t>
            </a:r>
            <a:endParaRPr lang="ru-RU" altLang="ru-RU" b="1" dirty="0">
              <a:ln w="900" cmpd="sng">
                <a:solidFill>
                  <a:schemeClr val="accent5">
                    <a:lumMod val="75000"/>
                    <a:alpha val="55000"/>
                  </a:schemeClr>
                </a:solidFill>
                <a:prstDash val="solid"/>
              </a:ln>
              <a:solidFill>
                <a:srgbClr val="7BB1B7"/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34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1268760"/>
          </a:xfrm>
          <a:prstGeom prst="rect">
            <a:avLst/>
          </a:prstGeom>
        </p:spPr>
      </p:pic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07504" y="1988840"/>
            <a:ext cx="486003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1" tIns="45712" rIns="91421" bIns="45712"/>
          <a:lstStyle>
            <a:lvl1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9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7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5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marL="285750" indent="-285750" eaLnBrk="1" hangingPunct="1">
              <a:lnSpc>
                <a:spcPct val="20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3"/>
              </a:buBlip>
            </a:pP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Быстрый подбор и обоснование технологии</a:t>
            </a:r>
          </a:p>
          <a:p>
            <a:pPr marL="285750" indent="-285750" eaLnBrk="1" hangingPunct="1">
              <a:lnSpc>
                <a:spcPct val="20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3"/>
              </a:buBlip>
            </a:pP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Внимание к особенностям и требованиям каждого запроса</a:t>
            </a:r>
          </a:p>
          <a:p>
            <a:pPr marL="285750" indent="-285750" eaLnBrk="1" hangingPunct="1">
              <a:lnSpc>
                <a:spcPct val="20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3"/>
              </a:buBlip>
            </a:pP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Применение инновационных технологий очистки</a:t>
            </a:r>
          </a:p>
          <a:p>
            <a:pPr marL="285750" indent="-285750" eaLnBrk="1" hangingPunct="1">
              <a:lnSpc>
                <a:spcPct val="20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3"/>
              </a:buBlip>
            </a:pP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Использование современного, энергосберегающего оборудования</a:t>
            </a:r>
          </a:p>
          <a:p>
            <a:pPr marL="285750" indent="-285750" eaLnBrk="1" hangingPunct="1">
              <a:lnSpc>
                <a:spcPct val="20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3"/>
              </a:buBlip>
            </a:pP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Гарантия очистки до требуемых норм ПДК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ru-RU" altLang="ru-RU" sz="1400" b="1" dirty="0">
              <a:solidFill>
                <a:schemeClr val="tx1"/>
              </a:solidFill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ru-RU" altLang="ru-RU" sz="1400" b="1" dirty="0">
              <a:solidFill>
                <a:schemeClr val="tx1"/>
              </a:solidFill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ru-RU" altLang="ru-RU" sz="1400" b="1" dirty="0">
              <a:solidFill>
                <a:schemeClr val="tx1"/>
              </a:solidFill>
            </a:endParaRP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860032" y="1988840"/>
            <a:ext cx="4392488" cy="4996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1" tIns="45712" rIns="91421" bIns="45712"/>
          <a:lstStyle>
            <a:lvl1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9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7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5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marL="285750" indent="-285750" eaLnBrk="1" hangingPunct="1">
              <a:lnSpc>
                <a:spcPct val="20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3"/>
              </a:buBlip>
            </a:pP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Успешный опыт реконструкции очистных сооружений различной производительности,</a:t>
            </a:r>
          </a:p>
          <a:p>
            <a:pPr marL="285750" indent="-285750" eaLnBrk="1" hangingPunct="1">
              <a:lnSpc>
                <a:spcPct val="20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3"/>
              </a:buBlip>
            </a:pP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Гарантированное снижение затрат электроэнергии,</a:t>
            </a:r>
          </a:p>
          <a:p>
            <a:pPr marL="285750" indent="-285750" eaLnBrk="1" hangingPunct="1">
              <a:lnSpc>
                <a:spcPct val="20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3"/>
              </a:buBlip>
            </a:pP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Повышение эффективности работы существующих очистных сооружений,</a:t>
            </a:r>
          </a:p>
          <a:p>
            <a:pPr marL="285750" indent="-285750" eaLnBrk="1" hangingPunct="1">
              <a:lnSpc>
                <a:spcPct val="20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3"/>
              </a:buBlip>
            </a:pP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Достижение требуемых норм ПДК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ru-RU" altLang="ru-RU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ru-RU" altLang="ru-RU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ru-RU" altLang="ru-RU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ru-RU" altLang="ru-RU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ru-RU" altLang="ru-RU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81038" y="1681025"/>
            <a:ext cx="18550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1400" b="1" u="sng" dirty="0">
                <a:solidFill>
                  <a:schemeClr val="tx1"/>
                </a:solidFill>
                <a:latin typeface="Century Gothic" panose="020B0502020202020204" pitchFamily="34" charset="0"/>
              </a:rPr>
              <a:t>Проектирование</a:t>
            </a:r>
            <a:endParaRPr lang="ru-RU" sz="1400" u="sng" dirty="0">
              <a:latin typeface="Century Gothic" panose="020B0502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128750" y="1681026"/>
            <a:ext cx="18550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u="sng" dirty="0">
                <a:latin typeface="Century Gothic" panose="020B0502020202020204" pitchFamily="34" charset="0"/>
              </a:rPr>
              <a:t>Реконструкция</a:t>
            </a:r>
            <a:endParaRPr lang="ru-RU" sz="1400" u="sng" dirty="0">
              <a:latin typeface="Century Gothic" panose="020B0502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300824" y="59177"/>
            <a:ext cx="66033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altLang="ru-RU" sz="24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Проектирование и реконструкция биологических очистных сооружений промышленных сточных вод</a:t>
            </a:r>
          </a:p>
        </p:txBody>
      </p:sp>
    </p:spTree>
    <p:extLst>
      <p:ext uri="{BB962C8B-B14F-4D97-AF65-F5344CB8AC3E}">
        <p14:creationId xmlns:p14="http://schemas.microsoft.com/office/powerpoint/2010/main" val="3271837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1"/>
          <p:cNvSpPr txBox="1">
            <a:spLocks noChangeArrowheads="1"/>
          </p:cNvSpPr>
          <p:nvPr/>
        </p:nvSpPr>
        <p:spPr bwMode="auto">
          <a:xfrm>
            <a:off x="505186" y="5687493"/>
            <a:ext cx="1667807" cy="450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69663" tIns="34833" rIns="69663" bIns="34833"/>
          <a:lstStyle>
            <a:lvl1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9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7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5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ru-RU" altLang="ru-RU" sz="1400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Мясокомбинаты</a:t>
            </a:r>
          </a:p>
        </p:txBody>
      </p:sp>
      <p:sp>
        <p:nvSpPr>
          <p:cNvPr id="17" name="Text Box 1"/>
          <p:cNvSpPr txBox="1">
            <a:spLocks noChangeArrowheads="1"/>
          </p:cNvSpPr>
          <p:nvPr/>
        </p:nvSpPr>
        <p:spPr bwMode="auto">
          <a:xfrm>
            <a:off x="2595123" y="5687493"/>
            <a:ext cx="1578421" cy="450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69663" tIns="34833" rIns="69663" bIns="34833"/>
          <a:lstStyle>
            <a:lvl1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9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7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5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ru-RU" altLang="ru-RU" sz="1400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Птицефабрики</a:t>
            </a:r>
          </a:p>
        </p:txBody>
      </p:sp>
      <p:sp>
        <p:nvSpPr>
          <p:cNvPr id="18" name="Text Box 1"/>
          <p:cNvSpPr txBox="1">
            <a:spLocks noChangeArrowheads="1"/>
          </p:cNvSpPr>
          <p:nvPr/>
        </p:nvSpPr>
        <p:spPr bwMode="auto">
          <a:xfrm>
            <a:off x="584028" y="2891183"/>
            <a:ext cx="1588965" cy="671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69663" tIns="34833" rIns="69663" bIns="34833"/>
          <a:lstStyle>
            <a:lvl1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9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7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5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ru-RU" altLang="ru-RU" sz="1400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Гальваническое производство</a:t>
            </a:r>
          </a:p>
        </p:txBody>
      </p:sp>
      <p:sp>
        <p:nvSpPr>
          <p:cNvPr id="19" name="Text Box 1"/>
          <p:cNvSpPr txBox="1">
            <a:spLocks noChangeArrowheads="1"/>
          </p:cNvSpPr>
          <p:nvPr/>
        </p:nvSpPr>
        <p:spPr bwMode="auto">
          <a:xfrm>
            <a:off x="4757439" y="5610013"/>
            <a:ext cx="1588965" cy="671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69663" tIns="34833" rIns="69663" bIns="34833"/>
          <a:lstStyle>
            <a:lvl1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9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7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5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ru-RU" altLang="ru-RU" sz="1400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Пивоваренное производство</a:t>
            </a:r>
          </a:p>
        </p:txBody>
      </p:sp>
      <p:sp>
        <p:nvSpPr>
          <p:cNvPr id="21" name="Text Box 1"/>
          <p:cNvSpPr txBox="1">
            <a:spLocks noChangeArrowheads="1"/>
          </p:cNvSpPr>
          <p:nvPr/>
        </p:nvSpPr>
        <p:spPr bwMode="auto">
          <a:xfrm>
            <a:off x="4605179" y="2958562"/>
            <a:ext cx="1774752" cy="493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69663" tIns="34833" rIns="69663" bIns="34833"/>
          <a:lstStyle>
            <a:lvl1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9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7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5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ru-RU" altLang="ru-RU" sz="1400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Молочная промышленность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8179360" y="6381328"/>
            <a:ext cx="940524" cy="378135"/>
          </a:xfrm>
          <a:prstGeom prst="rect">
            <a:avLst/>
          </a:prstGeom>
        </p:spPr>
        <p:txBody>
          <a:bodyPr wrap="square" lIns="69677" tIns="34839" rIns="69677" bIns="34839">
            <a:spAutoFit/>
          </a:bodyPr>
          <a:lstStyle/>
          <a:p>
            <a:pPr eaLnBrk="1" hangingPunct="1"/>
            <a:r>
              <a:rPr lang="ru-RU" altLang="ru-RU" sz="10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И в других отраслях  </a:t>
            </a:r>
            <a:r>
              <a:rPr lang="ru-RU" altLang="ru-RU" sz="10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  <a:sym typeface="Wingdings" panose="05000000000000000000" pitchFamily="2" charset="2"/>
              </a:rPr>
              <a:t></a:t>
            </a:r>
            <a:endParaRPr lang="ru-RU" altLang="ru-RU" sz="1000" b="1" dirty="0">
              <a:ln w="900" cmpd="sng">
                <a:solidFill>
                  <a:schemeClr val="bg1">
                    <a:alpha val="55000"/>
                  </a:schemeClr>
                </a:solidFill>
                <a:prstDash val="solid"/>
              </a:ln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9" t="2045" r="9889" b="-2045"/>
          <a:stretch/>
        </p:blipFill>
        <p:spPr>
          <a:xfrm>
            <a:off x="2803399" y="1580875"/>
            <a:ext cx="1161868" cy="1174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7BB1B7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075" y="1589016"/>
            <a:ext cx="1169728" cy="11582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7BB1B7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42"/>
          <a:stretch/>
        </p:blipFill>
        <p:spPr>
          <a:xfrm>
            <a:off x="795713" y="1569303"/>
            <a:ext cx="1165594" cy="11977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7BB1B7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6" r="18695" b="-295"/>
          <a:stretch/>
        </p:blipFill>
        <p:spPr>
          <a:xfrm>
            <a:off x="2763824" y="4302849"/>
            <a:ext cx="1241017" cy="1231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84A9AE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8" r="718"/>
          <a:stretch/>
        </p:blipFill>
        <p:spPr>
          <a:xfrm>
            <a:off x="4900353" y="1608729"/>
            <a:ext cx="1184404" cy="11582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84A9AE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2" r="31282"/>
          <a:stretch/>
        </p:blipFill>
        <p:spPr>
          <a:xfrm>
            <a:off x="795713" y="4302849"/>
            <a:ext cx="1165594" cy="1224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84A9AE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8" t="7892" r="14713" b="20718"/>
          <a:stretch/>
        </p:blipFill>
        <p:spPr>
          <a:xfrm>
            <a:off x="4943312" y="4292598"/>
            <a:ext cx="1224525" cy="12451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7BB1B7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ext Box 1"/>
          <p:cNvSpPr txBox="1">
            <a:spLocks noChangeArrowheads="1"/>
          </p:cNvSpPr>
          <p:nvPr/>
        </p:nvSpPr>
        <p:spPr bwMode="auto">
          <a:xfrm>
            <a:off x="2498004" y="2891183"/>
            <a:ext cx="1772660" cy="450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69663" tIns="34833" rIns="69663" bIns="34833"/>
          <a:lstStyle>
            <a:lvl1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9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7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5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ru-RU" altLang="ru-RU" sz="1400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Переработка овощей и фруктов</a:t>
            </a:r>
          </a:p>
        </p:txBody>
      </p:sp>
      <p:sp>
        <p:nvSpPr>
          <p:cNvPr id="24" name="Text Box 1"/>
          <p:cNvSpPr txBox="1">
            <a:spLocks noChangeArrowheads="1"/>
          </p:cNvSpPr>
          <p:nvPr/>
        </p:nvSpPr>
        <p:spPr bwMode="auto">
          <a:xfrm>
            <a:off x="6639548" y="3001685"/>
            <a:ext cx="1850782" cy="450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69663" tIns="34833" rIns="69663" bIns="34833"/>
          <a:lstStyle>
            <a:lvl1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9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7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5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ru-RU" altLang="ru-RU" sz="1400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Целлюлозная промышленность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" t="2" r="9794" b="1897"/>
          <a:stretch/>
        </p:blipFill>
        <p:spPr>
          <a:xfrm>
            <a:off x="7009107" y="4294659"/>
            <a:ext cx="1215528" cy="1241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84A9AE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 Box 1"/>
          <p:cNvSpPr txBox="1">
            <a:spLocks noChangeArrowheads="1"/>
          </p:cNvSpPr>
          <p:nvPr/>
        </p:nvSpPr>
        <p:spPr bwMode="auto">
          <a:xfrm>
            <a:off x="6677563" y="5644370"/>
            <a:ext cx="1774752" cy="493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69663" tIns="34833" rIns="69663" bIns="34833"/>
          <a:lstStyle>
            <a:lvl1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9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7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5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ru-RU" altLang="ru-RU" sz="1400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Химическая промышленность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1403648" y="188640"/>
            <a:ext cx="6480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altLang="ru-RU" sz="24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Наши технологии работают:</a:t>
            </a: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30" y="861534"/>
            <a:ext cx="9144000" cy="11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62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260197" y="1285898"/>
            <a:ext cx="6023110" cy="5225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663" tIns="34833" rIns="69663" bIns="34833"/>
          <a:lstStyle>
            <a:lvl1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9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7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5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2"/>
              </a:buBlip>
            </a:pP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Министерство жилищно-коммунального обслуживания Республики Узбекистан, Самаркандская область, </a:t>
            </a:r>
            <a:r>
              <a:rPr lang="ru-RU" altLang="ru-RU" sz="14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Нарпайский</a:t>
            </a: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 район – 2000 м</a:t>
            </a:r>
            <a:r>
              <a:rPr lang="ru-RU" altLang="ru-RU" sz="1400" baseline="30000" dirty="0">
                <a:solidFill>
                  <a:schemeClr val="tx1"/>
                </a:solidFill>
                <a:latin typeface="Century Gothic" panose="020B0502020202020204" pitchFamily="34" charset="0"/>
              </a:rPr>
              <a:t>3</a:t>
            </a: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/сутки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2"/>
              </a:buBlip>
            </a:pP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ООО «Тимашевская птицефабрика», Самарская область – 6000 м</a:t>
            </a:r>
            <a:r>
              <a:rPr lang="ru-RU" altLang="ru-RU" sz="1400" baseline="30000" dirty="0">
                <a:solidFill>
                  <a:schemeClr val="tx1"/>
                </a:solidFill>
                <a:latin typeface="Century Gothic" panose="020B0502020202020204" pitchFamily="34" charset="0"/>
              </a:rPr>
              <a:t>3</a:t>
            </a: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/сутки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2"/>
              </a:buBlip>
            </a:pP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Мясокомбинат ОАО «Царицыно», Московская обл. – 2000 м</a:t>
            </a:r>
            <a:r>
              <a:rPr lang="ru-RU" altLang="ru-RU" sz="1400" baseline="30000" dirty="0">
                <a:solidFill>
                  <a:schemeClr val="tx1"/>
                </a:solidFill>
                <a:latin typeface="Century Gothic" panose="020B0502020202020204" pitchFamily="34" charset="0"/>
              </a:rPr>
              <a:t>3</a:t>
            </a: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/сутки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2"/>
              </a:buBlip>
            </a:pP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ООО «Мясокомбинат «Павловская Слобода», Московская обл. – 1000 м</a:t>
            </a:r>
            <a:r>
              <a:rPr lang="ru-RU" altLang="ru-RU" sz="1400" baseline="30000" dirty="0">
                <a:solidFill>
                  <a:schemeClr val="tx1"/>
                </a:solidFill>
                <a:latin typeface="Century Gothic" panose="020B0502020202020204" pitchFamily="34" charset="0"/>
              </a:rPr>
              <a:t>3</a:t>
            </a: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/сутки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2"/>
              </a:buBlip>
            </a:pP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ООО «Хладокомбинат Западный», г. Отрадный, Адыгея - 1960 м</a:t>
            </a:r>
            <a:r>
              <a:rPr lang="ru-RU" altLang="ru-RU" sz="1400" baseline="30000" dirty="0">
                <a:solidFill>
                  <a:schemeClr val="tx1"/>
                </a:solidFill>
                <a:latin typeface="Century Gothic" panose="020B0502020202020204" pitchFamily="34" charset="0"/>
              </a:rPr>
              <a:t>3</a:t>
            </a: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/сутки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2"/>
              </a:buBlip>
            </a:pP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ООО «Маслозавод </a:t>
            </a:r>
            <a:r>
              <a:rPr lang="ru-RU" altLang="ru-RU" sz="14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Пестравский</a:t>
            </a: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», Самарская область – 700 м</a:t>
            </a:r>
            <a:r>
              <a:rPr lang="ru-RU" altLang="ru-RU" sz="1400" baseline="30000" dirty="0">
                <a:solidFill>
                  <a:schemeClr val="tx1"/>
                </a:solidFill>
                <a:latin typeface="Century Gothic" panose="020B0502020202020204" pitchFamily="34" charset="0"/>
              </a:rPr>
              <a:t>3</a:t>
            </a: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/сутки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2"/>
              </a:buBlip>
            </a:pP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ООО «Завод Николь-Пак», г. Учалы – 7200 м</a:t>
            </a:r>
            <a:r>
              <a:rPr lang="ru-RU" altLang="ru-RU" sz="1400" baseline="30000" dirty="0">
                <a:solidFill>
                  <a:schemeClr val="tx1"/>
                </a:solidFill>
                <a:latin typeface="Century Gothic" panose="020B0502020202020204" pitchFamily="34" charset="0"/>
              </a:rPr>
              <a:t>3</a:t>
            </a: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/сутки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2"/>
              </a:buBlip>
            </a:pP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ООО «Тяжмаш», г. Сызрань – 200 м</a:t>
            </a:r>
            <a:r>
              <a:rPr lang="ru-RU" altLang="ru-RU" sz="1400" baseline="30000" dirty="0">
                <a:solidFill>
                  <a:schemeClr val="tx1"/>
                </a:solidFill>
                <a:latin typeface="Century Gothic" panose="020B0502020202020204" pitchFamily="34" charset="0"/>
              </a:rPr>
              <a:t>3</a:t>
            </a: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/сутки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2"/>
              </a:buBlip>
            </a:pP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ООО «Сталевар», г. Екатеринбург – 500 м</a:t>
            </a:r>
            <a:r>
              <a:rPr lang="ru-RU" altLang="ru-RU" sz="1400" baseline="30000" dirty="0">
                <a:solidFill>
                  <a:schemeClr val="tx1"/>
                </a:solidFill>
                <a:latin typeface="Century Gothic" panose="020B0502020202020204" pitchFamily="34" charset="0"/>
              </a:rPr>
              <a:t>3</a:t>
            </a: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/сутки</a:t>
            </a:r>
          </a:p>
          <a:p>
            <a:pPr marL="217742" indent="-217742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2"/>
              </a:buBlip>
            </a:pPr>
            <a:r>
              <a:rPr lang="ru-RU" altLang="ru-RU" sz="1100" dirty="0">
                <a:solidFill>
                  <a:schemeClr val="tx1"/>
                </a:solidFill>
                <a:latin typeface="Century Gothic" panose="020B0502020202020204" pitchFamily="34" charset="0"/>
              </a:rPr>
              <a:t>И др.</a:t>
            </a:r>
          </a:p>
          <a:p>
            <a:pPr marL="217742" indent="-217742">
              <a:lnSpc>
                <a:spcPct val="20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ru-RU" altLang="ru-RU" sz="1300" b="1" dirty="0">
              <a:solidFill>
                <a:schemeClr val="tx1"/>
              </a:solidFill>
            </a:endParaRPr>
          </a:p>
          <a:p>
            <a:pPr marL="217742" indent="-217742">
              <a:lnSpc>
                <a:spcPct val="20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ru-RU" altLang="ru-RU" sz="1300" b="1" dirty="0">
              <a:solidFill>
                <a:schemeClr val="tx1"/>
              </a:solidFill>
            </a:endParaRPr>
          </a:p>
          <a:p>
            <a:pPr marL="217742" indent="-217742">
              <a:lnSpc>
                <a:spcPct val="20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ru-RU" altLang="ru-RU" sz="1300" b="1" dirty="0">
              <a:solidFill>
                <a:schemeClr val="tx1"/>
              </a:solidFill>
            </a:endParaRPr>
          </a:p>
          <a:p>
            <a:pPr marL="217742" indent="-217742">
              <a:lnSpc>
                <a:spcPct val="20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ru-RU" altLang="ru-RU" sz="1300" b="1" dirty="0">
              <a:solidFill>
                <a:schemeClr val="tx1"/>
              </a:solidFill>
            </a:endParaRPr>
          </a:p>
          <a:p>
            <a:pPr marL="217742" indent="-217742">
              <a:lnSpc>
                <a:spcPct val="20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ru-RU" altLang="ru-RU" sz="1300" b="1" dirty="0">
              <a:solidFill>
                <a:schemeClr val="tx1"/>
              </a:solidFill>
            </a:endParaRPr>
          </a:p>
          <a:p>
            <a:pPr marL="217742" indent="-217742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ru-RU" altLang="ru-RU" sz="1300" b="1" dirty="0">
              <a:solidFill>
                <a:schemeClr val="tx1"/>
              </a:solidFill>
            </a:endParaRPr>
          </a:p>
          <a:p>
            <a:pPr marL="217742" indent="-217742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ru-RU" altLang="ru-RU" sz="1300" b="1" dirty="0">
              <a:solidFill>
                <a:schemeClr val="tx1"/>
              </a:solidFill>
            </a:endParaRPr>
          </a:p>
          <a:p>
            <a:pPr marL="217742" indent="-217742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ru-RU" altLang="ru-RU" sz="1300" b="1" dirty="0">
              <a:solidFill>
                <a:schemeClr val="tx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698" y="3630294"/>
            <a:ext cx="900181" cy="56596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07" y="3914579"/>
            <a:ext cx="1392778" cy="91939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96080" y="206726"/>
            <a:ext cx="79090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altLang="ru-RU" sz="24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Построенные Очистные Сооружения </a:t>
            </a:r>
            <a:endParaRPr lang="ru-RU" altLang="ru-RU" sz="2400" b="1" dirty="0" smtClean="0">
              <a:ln w="900" cmpd="sng">
                <a:solidFill>
                  <a:schemeClr val="bg1">
                    <a:alpha val="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Century Gothic" panose="020B050202020202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ru-RU" altLang="ru-RU" sz="2400" b="1" dirty="0" smtClean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совместно с партнёрами </a:t>
            </a:r>
            <a:endParaRPr lang="ru-RU" altLang="ru-RU" sz="2400" b="1" dirty="0">
              <a:ln w="900" cmpd="sng">
                <a:solidFill>
                  <a:schemeClr val="bg1">
                    <a:alpha val="55000"/>
                  </a:schemeClr>
                </a:solidFill>
                <a:prstDash val="solid"/>
              </a:ln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11760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56" y="1412776"/>
            <a:ext cx="1695687" cy="70494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73" y="2944398"/>
            <a:ext cx="2067214" cy="68589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752" y="1752155"/>
            <a:ext cx="2286198" cy="128027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76" y="4531460"/>
            <a:ext cx="1463167" cy="116596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754" y="5995336"/>
            <a:ext cx="2156647" cy="89161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06" y="4833972"/>
            <a:ext cx="182895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48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556250" y="1974850"/>
            <a:ext cx="38100" cy="10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it-IT" sz="700" b="1">
                <a:solidFill>
                  <a:srgbClr val="FF0000"/>
                </a:solidFill>
                <a:latin typeface="Comic Sans MS" pitchFamily="66" charset="0"/>
              </a:rPr>
              <a:t> </a:t>
            </a:r>
          </a:p>
        </p:txBody>
      </p:sp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6061075" y="2062163"/>
            <a:ext cx="431800" cy="217487"/>
          </a:xfrm>
          <a:custGeom>
            <a:avLst/>
            <a:gdLst>
              <a:gd name="T0" fmla="*/ 2147483647 w 272"/>
              <a:gd name="T1" fmla="*/ 2147483647 h 137"/>
              <a:gd name="T2" fmla="*/ 0 w 272"/>
              <a:gd name="T3" fmla="*/ 2147483647 h 137"/>
              <a:gd name="T4" fmla="*/ 2147483647 w 272"/>
              <a:gd name="T5" fmla="*/ 2147483647 h 137"/>
              <a:gd name="T6" fmla="*/ 2147483647 w 272"/>
              <a:gd name="T7" fmla="*/ 0 h 137"/>
              <a:gd name="T8" fmla="*/ 2147483647 w 272"/>
              <a:gd name="T9" fmla="*/ 2147483647 h 1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2" h="137">
                <a:moveTo>
                  <a:pt x="25" y="125"/>
                </a:moveTo>
                <a:lnTo>
                  <a:pt x="0" y="137"/>
                </a:lnTo>
                <a:lnTo>
                  <a:pt x="253" y="9"/>
                </a:lnTo>
                <a:lnTo>
                  <a:pt x="272" y="0"/>
                </a:lnTo>
                <a:lnTo>
                  <a:pt x="25" y="125"/>
                </a:lnTo>
                <a:close/>
              </a:path>
            </a:pathLst>
          </a:custGeom>
          <a:solidFill>
            <a:srgbClr val="18626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39750" y="116632"/>
            <a:ext cx="8135938" cy="16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6800" rIns="0" bIns="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ru-RU" sz="2800" dirty="0">
                <a:solidFill>
                  <a:srgbClr val="000000"/>
                </a:solidFill>
              </a:rPr>
              <a:t> «</a:t>
            </a:r>
            <a:r>
              <a:rPr lang="ru-RU" altLang="ru-RU" sz="2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Министерство жилищно-коммунального обслуживания Республики Узбекистан»</a:t>
            </a:r>
          </a:p>
          <a:p>
            <a:pPr algn="ctr" eaLnBrk="1" hangingPunct="1"/>
            <a:r>
              <a:rPr lang="ru-RU" sz="2000" dirty="0">
                <a:solidFill>
                  <a:srgbClr val="000000"/>
                </a:solidFill>
              </a:rPr>
              <a:t>Очистное сооружение - 2000</a:t>
            </a:r>
            <a:r>
              <a:rPr lang="ru-RU" altLang="ru-RU" sz="20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м</a:t>
            </a:r>
            <a:r>
              <a:rPr lang="ru-RU" altLang="ru-RU" sz="2000" b="1" baseline="30000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3</a:t>
            </a:r>
            <a:r>
              <a:rPr lang="ru-RU" altLang="ru-RU" sz="20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/сутки</a:t>
            </a:r>
          </a:p>
          <a:p>
            <a:pPr algn="ctr" eaLnBrk="1" hangingPunct="1">
              <a:buClrTx/>
              <a:buFontTx/>
              <a:buNone/>
            </a:pPr>
            <a:r>
              <a:rPr lang="ru-RU" sz="2000" dirty="0">
                <a:solidFill>
                  <a:srgbClr val="000000"/>
                </a:solidFill>
              </a:rPr>
              <a:t>Самаркандская область, </a:t>
            </a:r>
            <a:r>
              <a:rPr lang="ru-RU" sz="2000" dirty="0" err="1">
                <a:solidFill>
                  <a:srgbClr val="000000"/>
                </a:solidFill>
              </a:rPr>
              <a:t>Нарпайский</a:t>
            </a:r>
            <a:r>
              <a:rPr lang="ru-RU" sz="2000" dirty="0">
                <a:solidFill>
                  <a:srgbClr val="000000"/>
                </a:solidFill>
              </a:rPr>
              <a:t> район.</a:t>
            </a:r>
          </a:p>
        </p:txBody>
      </p:sp>
      <p:pic>
        <p:nvPicPr>
          <p:cNvPr id="6" name="Picture 8" descr="C:\Users\user\Desktop\Нарпай\photo_2020-06-19_16-15-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133600"/>
            <a:ext cx="2655888" cy="137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C:\Users\user\Desktop\Нарпай\photo_2020-06-19_16-15-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3429000"/>
            <a:ext cx="3033712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C:\Users\user\Desktop\Нарпай\photo_2020-06-19_16-34-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581525"/>
            <a:ext cx="36004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 descr="C:\Users\user\Desktop\Нарпай\photo_2020-06-19_16-33-5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188" y="2133600"/>
            <a:ext cx="2347912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4" descr="C:\Users\user\Desktop\Нарпай\photo_2020-06-19_16-15-0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930775"/>
            <a:ext cx="2560638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 descr="C:\Users\user\Desktop\Нарпай\photo_2020-06-19_16-33-4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4652963"/>
            <a:ext cx="2498725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C:\Users\user\Desktop\ПЕШКУ\photo_2020-06-19_16-34-1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33600"/>
            <a:ext cx="3600450" cy="248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178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X:\ОС для Заказчиков\2010-2018. Проекты\2011-2013. Тимашево\фото от 11.09.13\P91100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21088"/>
            <a:ext cx="3395233" cy="2546425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sp>
        <p:nvSpPr>
          <p:cNvPr id="2" name="Прямоугольник 1"/>
          <p:cNvSpPr/>
          <p:nvPr/>
        </p:nvSpPr>
        <p:spPr>
          <a:xfrm>
            <a:off x="395536" y="116632"/>
            <a:ext cx="8424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altLang="ru-RU" sz="24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ООО «Тимашевская птицефабрика» - 6000 м</a:t>
            </a:r>
            <a:r>
              <a:rPr lang="ru-RU" altLang="ru-RU" sz="2400" b="1" baseline="30000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3</a:t>
            </a:r>
            <a:r>
              <a:rPr lang="ru-RU" altLang="ru-RU" sz="24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/сутки</a:t>
            </a:r>
          </a:p>
        </p:txBody>
      </p:sp>
      <p:pic>
        <p:nvPicPr>
          <p:cNvPr id="3" name="Picture 5" descr="Y:\shared_to\Дунаева\2020 черновики\Тимашево биология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49295"/>
            <a:ext cx="3338195" cy="2484765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5" name="Picture 2" descr="X:\ОС для Заказчиков\2010-2018. Проекты\2011-2013. Тимашево\фото от 11.09.13\P911003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3" y="764704"/>
            <a:ext cx="4351800" cy="3263850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5724127" y="4591678"/>
            <a:ext cx="3790713" cy="1805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1" tIns="45712" rIns="91421" bIns="45712"/>
          <a:lstStyle>
            <a:lvl1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9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7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5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altLang="ru-RU" sz="1400" dirty="0">
                <a:solidFill>
                  <a:schemeClr val="tx1"/>
                </a:solidFill>
                <a:latin typeface="Century Gothic" panose="020B0502020202020204" pitchFamily="34" charset="0"/>
                <a:cs typeface="Times New Roman"/>
              </a:rPr>
              <a:t>ǃ</a:t>
            </a:r>
            <a:endParaRPr lang="ru-RU" altLang="ru-RU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</a:pP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Достигнута степень очистки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</a:pP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 до норм ПДК водоемов </a:t>
            </a:r>
            <a:r>
              <a:rPr lang="ru-RU" altLang="ru-RU" sz="14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рыбохозяйственного</a:t>
            </a:r>
            <a:r>
              <a:rPr lang="ru-RU" altLang="ru-RU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 назначения</a:t>
            </a: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51520" y="1028477"/>
            <a:ext cx="7488832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1" tIns="45712" rIns="91421" bIns="45712"/>
          <a:lstStyle>
            <a:lvl1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9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7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5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5"/>
              </a:buBlip>
            </a:pPr>
            <a:r>
              <a:rPr lang="ru-RU" altLang="ru-RU" sz="1700" dirty="0">
                <a:solidFill>
                  <a:schemeClr val="tx1"/>
                </a:solidFill>
                <a:latin typeface="Century Gothic" panose="020B0502020202020204" pitchFamily="34" charset="0"/>
              </a:rPr>
              <a:t>Биологическая очистка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5"/>
              </a:buBlip>
            </a:pPr>
            <a:r>
              <a:rPr lang="ru-RU" altLang="ru-RU" sz="1700" dirty="0">
                <a:solidFill>
                  <a:schemeClr val="tx1"/>
                </a:solidFill>
                <a:latin typeface="Century Gothic" panose="020B0502020202020204" pitchFamily="34" charset="0"/>
              </a:rPr>
              <a:t>Флотационная очистка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5"/>
              </a:buBlip>
            </a:pPr>
            <a:r>
              <a:rPr lang="ru-RU" altLang="ru-RU" sz="1700" dirty="0">
                <a:solidFill>
                  <a:schemeClr val="tx1"/>
                </a:solidFill>
                <a:latin typeface="Century Gothic" panose="020B0502020202020204" pitchFamily="34" charset="0"/>
              </a:rPr>
              <a:t>Применение технологии МБР 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5"/>
              </a:buBlip>
            </a:pPr>
            <a:r>
              <a:rPr lang="en-US" altLang="ru-RU" sz="1700" dirty="0">
                <a:solidFill>
                  <a:schemeClr val="tx1"/>
                </a:solidFill>
                <a:latin typeface="Century Gothic" panose="020B0502020202020204" pitchFamily="34" charset="0"/>
              </a:rPr>
              <a:t>(TORAY</a:t>
            </a:r>
            <a:r>
              <a:rPr lang="ru-RU" altLang="ru-RU" sz="1700" dirty="0">
                <a:solidFill>
                  <a:schemeClr val="tx1"/>
                </a:solidFill>
                <a:latin typeface="Century Gothic" panose="020B0502020202020204" pitchFamily="34" charset="0"/>
              </a:rPr>
              <a:t>, Япония)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5"/>
              </a:buBlip>
            </a:pPr>
            <a:r>
              <a:rPr lang="ru-RU" altLang="ru-RU" sz="1700" dirty="0">
                <a:solidFill>
                  <a:schemeClr val="tx1"/>
                </a:solidFill>
                <a:latin typeface="Century Gothic" panose="020B0502020202020204" pitchFamily="34" charset="0"/>
              </a:rPr>
              <a:t>Обезвоживание осадка</a:t>
            </a:r>
          </a:p>
        </p:txBody>
      </p:sp>
    </p:spTree>
    <p:extLst>
      <p:ext uri="{BB962C8B-B14F-4D97-AF65-F5344CB8AC3E}">
        <p14:creationId xmlns:p14="http://schemas.microsoft.com/office/powerpoint/2010/main" val="3370333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9552" y="116632"/>
            <a:ext cx="8280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altLang="ru-RU" sz="24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ООО «Хладокомбинат Западный» - 1960 м</a:t>
            </a:r>
            <a:r>
              <a:rPr lang="ru-RU" altLang="ru-RU" sz="2400" b="1" baseline="30000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3</a:t>
            </a:r>
            <a:r>
              <a:rPr lang="ru-RU" altLang="ru-RU" sz="24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/сутки</a:t>
            </a:r>
          </a:p>
        </p:txBody>
      </p:sp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323528" y="579825"/>
            <a:ext cx="6158755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1" tIns="45712" rIns="91421" bIns="45712"/>
          <a:lstStyle>
            <a:lvl1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9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7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5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2"/>
              </a:buBlip>
            </a:pPr>
            <a:r>
              <a:rPr lang="ru-RU" altLang="ru-RU" sz="1550" dirty="0">
                <a:solidFill>
                  <a:schemeClr val="tx1"/>
                </a:solidFill>
                <a:latin typeface="Century Gothic" panose="020B0502020202020204" pitchFamily="34" charset="0"/>
              </a:rPr>
              <a:t>Реконструкция блока механической очистки – комбинированная установка </a:t>
            </a:r>
            <a:r>
              <a:rPr lang="en-US" altLang="ru-RU" sz="1550" dirty="0">
                <a:solidFill>
                  <a:schemeClr val="tx1"/>
                </a:solidFill>
                <a:latin typeface="Century Gothic" panose="020B0502020202020204" pitchFamily="34" charset="0"/>
              </a:rPr>
              <a:t>SPECO</a:t>
            </a:r>
            <a:r>
              <a:rPr lang="ru-RU" altLang="ru-RU" sz="1550" dirty="0">
                <a:solidFill>
                  <a:schemeClr val="tx1"/>
                </a:solidFill>
                <a:latin typeface="Century Gothic" panose="020B0502020202020204" pitchFamily="34" charset="0"/>
              </a:rPr>
              <a:t> (шнековая решетка + песколовка + пресс для обезвоживания отходов), повышение эффективности работы ОС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2"/>
              </a:buBlip>
            </a:pPr>
            <a:r>
              <a:rPr lang="ru-RU" altLang="ru-RU" sz="1550" dirty="0">
                <a:solidFill>
                  <a:schemeClr val="tx1"/>
                </a:solidFill>
                <a:latin typeface="Century Gothic" panose="020B0502020202020204" pitchFamily="34" charset="0"/>
              </a:rPr>
              <a:t>Реконструкция блока биологической очистки – замена аэрационных элементов и применение </a:t>
            </a:r>
            <a:r>
              <a:rPr lang="en-US" altLang="ru-RU" sz="1550" dirty="0">
                <a:solidFill>
                  <a:schemeClr val="tx1"/>
                </a:solidFill>
                <a:latin typeface="Century Gothic" panose="020B0502020202020204" pitchFamily="34" charset="0"/>
              </a:rPr>
              <a:t>MBBR</a:t>
            </a:r>
            <a:r>
              <a:rPr lang="ru-RU" altLang="ru-RU" sz="1550" dirty="0">
                <a:solidFill>
                  <a:schemeClr val="tx1"/>
                </a:solidFill>
                <a:latin typeface="Century Gothic" panose="020B0502020202020204" pitchFamily="34" charset="0"/>
              </a:rPr>
              <a:t> технологии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2"/>
              </a:buBlip>
            </a:pPr>
            <a:r>
              <a:rPr lang="ru-RU" altLang="ru-RU" sz="1550" dirty="0">
                <a:solidFill>
                  <a:schemeClr val="tx1"/>
                </a:solidFill>
                <a:latin typeface="Century Gothic" panose="020B0502020202020204" pitchFamily="34" charset="0"/>
              </a:rPr>
              <a:t>Поставка блока доочистки – самопромывной дисковый фильтр</a:t>
            </a:r>
          </a:p>
        </p:txBody>
      </p:sp>
      <p:pic>
        <p:nvPicPr>
          <p:cNvPr id="4" name="Picture 2" descr="X:\ОС для Заказчиков\2010-2018. Проекты\2015. 4 Сезона\ФОТО и видео\Фото 05.-08.10.2015\2015-10-06 08.58.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789040"/>
            <a:ext cx="3543122" cy="2657342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5" name="Picture 2" descr="Y:\shared_to\Дунаева\2020 черновики\ФОТО\фильтр 4 сезона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21088"/>
            <a:ext cx="3807827" cy="2385467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6" name="Picture 5" descr="X:\ОС для Заказчиков\2010-2018. Проекты\2015. 4 Сезона\ФОТО и видео\фото 16.02.16\20160216_1035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628800"/>
            <a:ext cx="2660151" cy="4729157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330236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83568" y="116632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altLang="ru-RU" sz="24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ООО «Маслозавод </a:t>
            </a:r>
            <a:r>
              <a:rPr lang="ru-RU" altLang="ru-RU" sz="2400" b="1" dirty="0" err="1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Пестравский</a:t>
            </a:r>
            <a:r>
              <a:rPr lang="ru-RU" altLang="ru-RU" sz="24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» - 700 м</a:t>
            </a:r>
            <a:r>
              <a:rPr lang="ru-RU" altLang="ru-RU" sz="2400" b="1" baseline="30000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3</a:t>
            </a:r>
            <a:r>
              <a:rPr lang="ru-RU" altLang="ru-RU" sz="2400" b="1" dirty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entury Gothic" panose="020B0502020202020204" pitchFamily="34" charset="0"/>
              </a:rPr>
              <a:t>/сутки</a:t>
            </a:r>
          </a:p>
        </p:txBody>
      </p:sp>
      <p:pic>
        <p:nvPicPr>
          <p:cNvPr id="3" name="Picture 2" descr="X:\ОС для Заказчиков\2010-2018. Проекты\2015. Пестравский Молокозавод\Фото запуск 12.11.15\IMG_49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96952"/>
            <a:ext cx="2158223" cy="2889523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6" name="Picture 4" descr="X:\ОС для Заказчиков\2010-2018. Проекты\2015. Пестравский Молокозавод\Фото запуск 12.11.15\IMG_487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29" y="4562693"/>
            <a:ext cx="2823402" cy="2108837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7" name="Picture 2" descr="Y:\shared_to\Дунаева\2020 черновики\фото от Светы\IMG_49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060848"/>
            <a:ext cx="3082350" cy="2736304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5" name="Picture 5" descr="X:\ОС для Заказчиков\2010-2018. Проекты\2015. Пестравский Молокозавод\фото 23.09.15 (испытания реагентов)\P923009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636912"/>
            <a:ext cx="2700569" cy="2025427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pic>
        <p:nvPicPr>
          <p:cNvPr id="4" name="Picture 4" descr="X:\ОС для Заказчиков\2010-2018. Проекты\2015. Пестравский Молокозавод\фото 23.09.15 (испытания реагентов)\P923009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582" y="4365104"/>
            <a:ext cx="3037482" cy="2278112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126889" y="980728"/>
            <a:ext cx="7488832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1" tIns="45712" rIns="91421" bIns="45712"/>
          <a:lstStyle>
            <a:lvl1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9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7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5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spcBef>
                <a:spcPts val="11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5pPr>
            <a:lvl6pPr marL="25146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6pPr>
            <a:lvl7pPr marL="29718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7pPr>
            <a:lvl8pPr marL="34290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8pPr>
            <a:lvl9pPr marL="3886200" indent="-228600" defTabSz="449263" eaLnBrk="0" fontAlgn="base" hangingPunct="0"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01650" algn="l"/>
                <a:tab pos="1004888" algn="l"/>
                <a:tab pos="1508125" algn="l"/>
                <a:tab pos="2011363" algn="l"/>
                <a:tab pos="2514600" algn="l"/>
                <a:tab pos="3017838" algn="l"/>
                <a:tab pos="3521075" algn="l"/>
                <a:tab pos="4024313" algn="l"/>
                <a:tab pos="4527550" algn="l"/>
                <a:tab pos="5030788" algn="l"/>
                <a:tab pos="5534025" algn="l"/>
                <a:tab pos="6037263" algn="l"/>
                <a:tab pos="6540500" algn="l"/>
                <a:tab pos="7043738" algn="l"/>
                <a:tab pos="7546975" algn="l"/>
                <a:tab pos="8050213" algn="l"/>
                <a:tab pos="8553450" algn="l"/>
                <a:tab pos="9056688" algn="l"/>
                <a:tab pos="9559925" algn="l"/>
                <a:tab pos="10063163" algn="l"/>
                <a:tab pos="10134600" algn="l"/>
              </a:tabLst>
              <a:defRPr sz="1300">
                <a:solidFill>
                  <a:srgbClr val="404040"/>
                </a:solidFill>
                <a:latin typeface="Trebuchet MS" panose="020B0603020202020204" pitchFamily="34" charset="0"/>
                <a:ea typeface="Lucida Sans Unicode" panose="020B0602030504020204" pitchFamily="34" charset="0"/>
                <a:cs typeface="Lucida Sans Unicode" panose="020B0602030504020204" pitchFamily="34" charset="0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Blip>
                <a:blip r:embed="rId7"/>
              </a:buBlip>
            </a:pPr>
            <a:r>
              <a:rPr lang="ru-RU" altLang="ru-RU" sz="1700" dirty="0">
                <a:solidFill>
                  <a:schemeClr val="tx1"/>
                </a:solidFill>
                <a:latin typeface="Century Gothic" panose="020B0502020202020204" pitchFamily="34" charset="0"/>
              </a:rPr>
              <a:t>Физико-химическая очистка – поставка флотационной установки (</a:t>
            </a:r>
            <a:r>
              <a:rPr lang="en-US" altLang="ru-RU" sz="1700" dirty="0">
                <a:solidFill>
                  <a:schemeClr val="tx1"/>
                </a:solidFill>
                <a:latin typeface="Century Gothic" panose="020B0502020202020204" pitchFamily="34" charset="0"/>
              </a:rPr>
              <a:t>TORO</a:t>
            </a:r>
            <a:r>
              <a:rPr lang="ru-RU" altLang="ru-RU" sz="1700" dirty="0">
                <a:solidFill>
                  <a:schemeClr val="tx1"/>
                </a:solidFill>
                <a:latin typeface="Century Gothic" panose="020B0502020202020204" pitchFamily="34" charset="0"/>
              </a:rPr>
              <a:t>, Испания) совместно с </a:t>
            </a:r>
            <a:r>
              <a:rPr lang="ru-RU" altLang="ru-RU" sz="17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реагентными</a:t>
            </a:r>
            <a:r>
              <a:rPr lang="ru-RU" altLang="ru-RU" sz="1700" dirty="0">
                <a:solidFill>
                  <a:schemeClr val="tx1"/>
                </a:solidFill>
                <a:latin typeface="Century Gothic" panose="020B0502020202020204" pitchFamily="34" charset="0"/>
              </a:rPr>
              <a:t> блоками</a:t>
            </a:r>
          </a:p>
        </p:txBody>
      </p:sp>
    </p:spTree>
    <p:extLst>
      <p:ext uri="{BB962C8B-B14F-4D97-AF65-F5344CB8AC3E}">
        <p14:creationId xmlns:p14="http://schemas.microsoft.com/office/powerpoint/2010/main" val="252853839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495</Words>
  <Application>Microsoft Office PowerPoint</Application>
  <PresentationFormat>Экран (4:3)</PresentationFormat>
  <Paragraphs>97</Paragraphs>
  <Slides>13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13</vt:i4>
      </vt:variant>
    </vt:vector>
  </HeadingPairs>
  <TitlesOfParts>
    <vt:vector size="26" baseType="lpstr">
      <vt:lpstr>Aharoni</vt:lpstr>
      <vt:lpstr>Arial</vt:lpstr>
      <vt:lpstr>Arial Unicode MS</vt:lpstr>
      <vt:lpstr>Calibri</vt:lpstr>
      <vt:lpstr>Century Gothic</vt:lpstr>
      <vt:lpstr>Comic Sans MS</vt:lpstr>
      <vt:lpstr>Lucida Sans Unicode</vt:lpstr>
      <vt:lpstr>Times New Roman</vt:lpstr>
      <vt:lpstr>Trebuchet MS</vt:lpstr>
      <vt:lpstr>Verdana</vt:lpstr>
      <vt:lpstr>Wingdings</vt:lpstr>
      <vt:lpstr>Wingdings 3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User</cp:lastModifiedBy>
  <cp:revision>53</cp:revision>
  <dcterms:created xsi:type="dcterms:W3CDTF">2020-06-18T06:07:56Z</dcterms:created>
  <dcterms:modified xsi:type="dcterms:W3CDTF">2021-08-20T17:05:47Z</dcterms:modified>
</cp:coreProperties>
</file>